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1"/>
  </p:sldMasterIdLst>
  <p:notesMasterIdLst>
    <p:notesMasterId r:id="rId7"/>
  </p:notesMasterIdLst>
  <p:sldIdLst>
    <p:sldId id="336" r:id="rId2"/>
    <p:sldId id="284" r:id="rId3"/>
    <p:sldId id="286" r:id="rId4"/>
    <p:sldId id="319" r:id="rId5"/>
    <p:sldId id="287" r:id="rId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FB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6"/>
  </p:normalViewPr>
  <p:slideViewPr>
    <p:cSldViewPr snapToGrid="0" snapToObjects="1">
      <p:cViewPr varScale="1">
        <p:scale>
          <a:sx n="107" d="100"/>
          <a:sy n="107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4368E13-A689-2943-8DA1-B738E64D1129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53F573F-6D42-BC4D-9821-5A938DB2B59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737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C62494-0AFC-B143-B1B5-D7A38222022F}" type="slidenum">
              <a:rPr lang="fr-FR" sz="1200">
                <a:latin typeface="Calibri" charset="0"/>
              </a:rPr>
              <a:pPr eaLnBrk="1" hangingPunct="1"/>
              <a:t>2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0D9E-5D87-4B52-B530-D2DC7EC88C4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87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A839-1936-0543-A0AC-F3FC8CBB80D2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159D-74C2-5241-A004-4149447913A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044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3653-DB0B-3746-A4E7-C2A6FD55540E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13FC-6090-FA44-9FE2-4D63F6604FC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72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2E48-8220-074C-9941-978EA2013336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A2E3-3027-C242-A7E8-5FD0FBCD70F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764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1DAD-8CC5-1F4A-B458-A79C705953CC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C29-96F1-1E4D-A859-89BBE7216EB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4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DA20-C911-D148-BC69-0D4D91512F31}" type="datetime1">
              <a:rPr lang="en-US"/>
              <a:pPr>
                <a:defRPr/>
              </a:pPr>
              <a:t>3/25/19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2347-A3DF-7E44-9FFA-ADF9A96DC73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2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BCF1-7D53-D041-B770-23D41938553F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B9A0-507B-C146-ADEE-148E440065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50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388B6-6482-DC44-8827-E9F67C63932A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48CA-0B05-C945-A082-8840DDB9645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DCAFC-3417-B74E-A513-26EB57E23F0B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2148-76D2-2349-A0FD-32BB8E69A7A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3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BECF-FF3F-684D-BB63-98EFE9D2D142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BB48-2273-1645-B22D-43EF02F264A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20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5873-CCBA-FC4A-A17D-A791E55BE6AE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DFEC-DCBD-6C46-8C64-137A5F14A5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4D80-AAC3-DB49-8405-EF9F144F2890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8F57-FFB9-944B-84A2-7F73FE375F5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32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9A8C6A-8505-614D-9803-039BA5C2850F}" type="datetime1">
              <a:rPr lang="fr-FR"/>
              <a:pPr>
                <a:defRPr/>
              </a:pPr>
              <a:t>25/03/2019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84AAB3-4F50-764F-829F-28ABCE09FA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32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>
          <a:xfrm>
            <a:off x="1260586" y="766763"/>
            <a:ext cx="7424737" cy="682364"/>
          </a:xfrm>
        </p:spPr>
        <p:txBody>
          <a:bodyPr>
            <a:normAutofit/>
          </a:bodyPr>
          <a:lstStyle/>
          <a:p>
            <a:pPr algn="l" eaLnBrk="1" hangingPunct="1">
              <a:buClr>
                <a:srgbClr val="6FB7D7"/>
              </a:buClr>
              <a:buFont typeface="Wingdings 2" charset="0"/>
              <a:buNone/>
              <a:defRPr/>
            </a:pPr>
            <a:r>
              <a:rPr lang="fr-FR" sz="3600" b="1" cap="small" dirty="0">
                <a:latin typeface="Times New Roman" charset="0"/>
                <a:ea typeface="ＭＳ Ｐゴシック" charset="0"/>
                <a:cs typeface="Times New Roman" charset="0"/>
              </a:rPr>
              <a:t>Constat</a:t>
            </a:r>
            <a:r>
              <a:rPr lang="fr-FR" sz="2400" b="1" dirty="0">
                <a:latin typeface="Times New Roman" charset="0"/>
                <a:ea typeface="ＭＳ Ｐゴシック" charset="0"/>
                <a:cs typeface="Times New Roman" charset="0"/>
              </a:rPr>
              <a:t> </a:t>
            </a:r>
            <a:endParaRPr lang="fr-FR" sz="1600" b="1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386" name="ZoneTexte 11"/>
          <p:cNvSpPr txBox="1">
            <a:spLocks noChangeArrowheads="1"/>
          </p:cNvSpPr>
          <p:nvPr/>
        </p:nvSpPr>
        <p:spPr bwMode="auto">
          <a:xfrm>
            <a:off x="1393825" y="5997575"/>
            <a:ext cx="452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>
                <a:latin typeface="Times New Roman" charset="0"/>
                <a:cs typeface="Times New Roman" charset="0"/>
              </a:rPr>
              <a:t>Laboratoire des Symbioses Tropicales et Méditerranéennes</a:t>
            </a:r>
          </a:p>
          <a:p>
            <a:pPr algn="ctr" eaLnBrk="1" hangingPunct="1"/>
            <a:r>
              <a:rPr lang="fr-FR" sz="1000">
                <a:latin typeface="Times New Roman" charset="0"/>
                <a:cs typeface="Times New Roman" charset="0"/>
              </a:rPr>
              <a:t>UMR IRD-INRA-CIRAD-SupAgro-Université de Montpellier</a:t>
            </a:r>
          </a:p>
          <a:p>
            <a:pPr algn="ctr" eaLnBrk="1" hangingPunct="1"/>
            <a:r>
              <a:rPr lang="fr-FR" sz="1000">
                <a:latin typeface="Times New Roman" charset="0"/>
                <a:cs typeface="Times New Roman" charset="0"/>
              </a:rPr>
              <a:t>TA A-82/J, Campus International de Baillarguet, 34398 Montpellier Cedex 5, France</a:t>
            </a:r>
          </a:p>
          <a:p>
            <a:pPr algn="ctr" eaLnBrk="1" hangingPunct="1"/>
            <a:r>
              <a:rPr lang="fr-FR" sz="1000">
                <a:latin typeface="Times New Roman" charset="0"/>
                <a:cs typeface="Times New Roman" charset="0"/>
              </a:rPr>
              <a:t>Tel: 04 67 59 38 82. Fax: 04 67 59 38 02. http://umr-lstm.cirad.fr/ </a:t>
            </a:r>
          </a:p>
        </p:txBody>
      </p:sp>
      <p:pic>
        <p:nvPicPr>
          <p:cNvPr id="16387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28588"/>
            <a:ext cx="309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42888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 rot="10800000">
            <a:off x="1116013" y="-3175"/>
            <a:ext cx="47625" cy="6708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6923C">
                  <a:alpha val="93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pic>
        <p:nvPicPr>
          <p:cNvPr id="16391" name="Imag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429125"/>
            <a:ext cx="108267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893" y="5597292"/>
            <a:ext cx="1131582" cy="110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3825" y="1709862"/>
            <a:ext cx="6842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latin typeface="Times New Roman"/>
                <a:cs typeface="Times New Roman"/>
              </a:rPr>
              <a:t>Pour nourrir une population mondiale, en pleine expansion, nous n’avons pas d’autre choix que d’intensifier les cultures. Mais les agriculteurs sont confrontés à des contraintes sans précédent. Il leur faudra donc apprendre à produire plus avec moins (FAO, 2011)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3825" y="2891133"/>
            <a:ext cx="58574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cap="all" dirty="0">
                <a:solidFill>
                  <a:srgbClr val="FF0000"/>
                </a:solidFill>
                <a:latin typeface="Times New Roman"/>
                <a:cs typeface="Times New Roman"/>
              </a:rPr>
              <a:t>Produire plus avec moins</a:t>
            </a:r>
          </a:p>
          <a:p>
            <a:pPr algn="ctr"/>
            <a:endParaRPr lang="fr-FR" sz="1400" dirty="0">
              <a:latin typeface="Times New Roman"/>
              <a:cs typeface="Times New Roman"/>
            </a:endParaRPr>
          </a:p>
          <a:p>
            <a:pPr algn="ctr"/>
            <a:r>
              <a:rPr lang="fr-FR" sz="1400" dirty="0">
                <a:latin typeface="Times New Roman"/>
                <a:cs typeface="Times New Roman"/>
              </a:rPr>
              <a:t>UNE AGRICULTURE RESPECTUEUSE DES ÉCOSYSTÈMES POUR ATTEINDRE LES OBJECTIFS DE DÉVELOPPEMENT DURABLE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917" y="2811457"/>
            <a:ext cx="1225406" cy="13289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53454" y="4752717"/>
            <a:ext cx="439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latin typeface="Times New Roman"/>
                <a:cs typeface="Times New Roman"/>
              </a:rPr>
              <a:t>La santé des sols: des technologies pour produire plus avec moins</a:t>
            </a:r>
          </a:p>
        </p:txBody>
      </p:sp>
      <p:sp>
        <p:nvSpPr>
          <p:cNvPr id="8" name="Flèche vers la droite 7"/>
          <p:cNvSpPr/>
          <p:nvPr/>
        </p:nvSpPr>
        <p:spPr>
          <a:xfrm>
            <a:off x="2152075" y="4835714"/>
            <a:ext cx="701379" cy="480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2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278188"/>
            <a:ext cx="3492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07" y="2190061"/>
            <a:ext cx="1564521" cy="1569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ZoneTexte 7"/>
          <p:cNvSpPr txBox="1"/>
          <p:nvPr/>
        </p:nvSpPr>
        <p:spPr>
          <a:xfrm>
            <a:off x="2442239" y="159033"/>
            <a:ext cx="6368385" cy="1292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400" b="1" cap="all" dirty="0">
                <a:ln w="9000" cmpd="sng">
                  <a:noFill/>
                  <a:prstDash val="solid"/>
                </a:ln>
                <a:solidFill>
                  <a:srgbClr val="000090"/>
                </a:solidFill>
                <a:latin typeface="Times New Roman"/>
                <a:cs typeface="Times New Roman"/>
              </a:rPr>
              <a:t>La symbiose </a:t>
            </a:r>
            <a:r>
              <a:rPr lang="fr-FR" sz="2400" b="1" cap="all" dirty="0" err="1">
                <a:ln w="9000" cmpd="sng">
                  <a:noFill/>
                  <a:prstDash val="solid"/>
                </a:ln>
                <a:solidFill>
                  <a:srgbClr val="000090"/>
                </a:solidFill>
                <a:latin typeface="Times New Roman"/>
                <a:cs typeface="Times New Roman"/>
              </a:rPr>
              <a:t>mycorhizienne</a:t>
            </a:r>
            <a:r>
              <a:rPr lang="fr-FR" b="1" dirty="0">
                <a:ln w="9000" cmpd="sng">
                  <a:noFill/>
                  <a:prstDash val="solid"/>
                </a:ln>
                <a:solidFill>
                  <a:srgbClr val="000090"/>
                </a:solidFill>
                <a:latin typeface="Times New Roman"/>
                <a:cs typeface="Times New Roman"/>
              </a:rPr>
              <a:t>: </a:t>
            </a:r>
          </a:p>
          <a:p>
            <a:pPr algn="r">
              <a:defRPr/>
            </a:pPr>
            <a:endParaRPr lang="fr-FR" b="1" dirty="0">
              <a:ln w="9000" cmpd="sng">
                <a:noFill/>
                <a:prstDash val="solid"/>
              </a:ln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fr-FR" b="1" dirty="0">
                <a:ln w="9000" cmpd="sng">
                  <a:noFill/>
                  <a:prstDash val="solid"/>
                </a:ln>
                <a:solidFill>
                  <a:srgbClr val="000090"/>
                </a:solidFill>
                <a:latin typeface="Times New Roman"/>
                <a:cs typeface="Times New Roman"/>
              </a:rPr>
              <a:t>Une composante majeure dans les processus biologiques assurant la productivité et la stabilité des écosystèmes </a:t>
            </a:r>
          </a:p>
        </p:txBody>
      </p:sp>
      <p:sp>
        <p:nvSpPr>
          <p:cNvPr id="24580" name="Rectangle 19"/>
          <p:cNvSpPr>
            <a:spLocks noChangeArrowheads="1"/>
          </p:cNvSpPr>
          <p:nvPr/>
        </p:nvSpPr>
        <p:spPr bwMode="auto">
          <a:xfrm>
            <a:off x="2400964" y="5942013"/>
            <a:ext cx="56080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Répartition des principaux types de symbioses </a:t>
            </a:r>
            <a:r>
              <a:rPr lang="fr-FR" sz="1600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mycorhiziennes</a:t>
            </a:r>
            <a:r>
              <a:rPr lang="fr-FR" sz="16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dans le règne végétal</a:t>
            </a:r>
            <a:r>
              <a:rPr lang="fr-FR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</a:t>
            </a:r>
            <a:r>
              <a:rPr lang="fr-FR" sz="1200" b="1" i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(</a:t>
            </a:r>
            <a:r>
              <a:rPr lang="fr-FR" sz="1200" b="1" i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Brundrett</a:t>
            </a:r>
            <a:r>
              <a:rPr lang="fr-FR" sz="1200" b="1" i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, 2002 </a:t>
            </a:r>
            <a:r>
              <a:rPr lang="fr-FR" sz="1200" i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– New </a:t>
            </a:r>
            <a:r>
              <a:rPr lang="fr-FR" sz="1200" i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Phytologist</a:t>
            </a:r>
            <a:r>
              <a:rPr lang="fr-FR" sz="1200" b="1" i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)</a:t>
            </a:r>
          </a:p>
        </p:txBody>
      </p:sp>
      <p:grpSp>
        <p:nvGrpSpPr>
          <p:cNvPr id="24581" name="Grouper 1"/>
          <p:cNvGrpSpPr>
            <a:grpSpLocks/>
          </p:cNvGrpSpPr>
          <p:nvPr/>
        </p:nvGrpSpPr>
        <p:grpSpPr bwMode="auto">
          <a:xfrm>
            <a:off x="0" y="2703513"/>
            <a:ext cx="6380163" cy="2911475"/>
            <a:chOff x="329452" y="2214563"/>
            <a:chExt cx="6380383" cy="2911475"/>
          </a:xfrm>
        </p:grpSpPr>
        <p:sp>
          <p:nvSpPr>
            <p:cNvPr id="24585" name="Arc 3"/>
            <p:cNvSpPr>
              <a:spLocks noChangeAspect="1"/>
            </p:cNvSpPr>
            <p:nvPr/>
          </p:nvSpPr>
          <p:spPr bwMode="auto">
            <a:xfrm>
              <a:off x="2427288" y="3524250"/>
              <a:ext cx="900112" cy="1320800"/>
            </a:xfrm>
            <a:custGeom>
              <a:avLst/>
              <a:gdLst>
                <a:gd name="T0" fmla="*/ 2147483647 w 14730"/>
                <a:gd name="T1" fmla="*/ 2147483647 h 21600"/>
                <a:gd name="T2" fmla="*/ 0 w 14730"/>
                <a:gd name="T3" fmla="*/ 2147483647 h 21600"/>
                <a:gd name="T4" fmla="*/ 2147483647 w 14730"/>
                <a:gd name="T5" fmla="*/ 0 h 21600"/>
                <a:gd name="T6" fmla="*/ 0 60000 65536"/>
                <a:gd name="T7" fmla="*/ 0 60000 65536"/>
                <a:gd name="T8" fmla="*/ 0 60000 65536"/>
                <a:gd name="T9" fmla="*/ 0 w 14730"/>
                <a:gd name="T10" fmla="*/ 0 h 21600"/>
                <a:gd name="T11" fmla="*/ 14730 w 147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30" h="21600" fill="none" extrusionOk="0">
                  <a:moveTo>
                    <a:pt x="14730" y="21600"/>
                  </a:moveTo>
                  <a:cubicBezTo>
                    <a:pt x="9262" y="21600"/>
                    <a:pt x="3998" y="19526"/>
                    <a:pt x="-1" y="15798"/>
                  </a:cubicBezTo>
                </a:path>
                <a:path w="14730" h="21600" stroke="0" extrusionOk="0">
                  <a:moveTo>
                    <a:pt x="14730" y="21600"/>
                  </a:moveTo>
                  <a:cubicBezTo>
                    <a:pt x="9262" y="21600"/>
                    <a:pt x="3998" y="19526"/>
                    <a:pt x="-1" y="15798"/>
                  </a:cubicBezTo>
                  <a:lnTo>
                    <a:pt x="14730" y="0"/>
                  </a:lnTo>
                  <a:lnTo>
                    <a:pt x="14730" y="2160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86" name="Arc 4"/>
            <p:cNvSpPr>
              <a:spLocks noChangeAspect="1"/>
            </p:cNvSpPr>
            <p:nvPr/>
          </p:nvSpPr>
          <p:spPr bwMode="auto">
            <a:xfrm>
              <a:off x="2152650" y="3506788"/>
              <a:ext cx="1189038" cy="976312"/>
            </a:xfrm>
            <a:custGeom>
              <a:avLst/>
              <a:gdLst>
                <a:gd name="T0" fmla="*/ 2147483647 w 19267"/>
                <a:gd name="T1" fmla="*/ 2147483647 h 15797"/>
                <a:gd name="T2" fmla="*/ 0 w 19267"/>
                <a:gd name="T3" fmla="*/ 2147483647 h 15797"/>
                <a:gd name="T4" fmla="*/ 2147483647 w 19267"/>
                <a:gd name="T5" fmla="*/ 0 h 15797"/>
                <a:gd name="T6" fmla="*/ 0 60000 65536"/>
                <a:gd name="T7" fmla="*/ 0 60000 65536"/>
                <a:gd name="T8" fmla="*/ 0 60000 65536"/>
                <a:gd name="T9" fmla="*/ 0 w 19267"/>
                <a:gd name="T10" fmla="*/ 0 h 15797"/>
                <a:gd name="T11" fmla="*/ 19267 w 19267"/>
                <a:gd name="T12" fmla="*/ 15797 h 15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67" h="15797" fill="none" extrusionOk="0">
                  <a:moveTo>
                    <a:pt x="4536" y="15797"/>
                  </a:moveTo>
                  <a:cubicBezTo>
                    <a:pt x="2681" y="14068"/>
                    <a:pt x="1145" y="12025"/>
                    <a:pt x="-1" y="9763"/>
                  </a:cubicBezTo>
                </a:path>
                <a:path w="19267" h="15797" stroke="0" extrusionOk="0">
                  <a:moveTo>
                    <a:pt x="4536" y="15797"/>
                  </a:moveTo>
                  <a:cubicBezTo>
                    <a:pt x="2681" y="14068"/>
                    <a:pt x="1145" y="12025"/>
                    <a:pt x="-1" y="9763"/>
                  </a:cubicBezTo>
                  <a:lnTo>
                    <a:pt x="19267" y="0"/>
                  </a:lnTo>
                  <a:lnTo>
                    <a:pt x="4536" y="15797"/>
                  </a:lnTo>
                  <a:close/>
                </a:path>
              </a:pathLst>
            </a:custGeom>
            <a:solidFill>
              <a:srgbClr val="9933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87" name="Arc 5"/>
            <p:cNvSpPr>
              <a:spLocks noChangeAspect="1"/>
            </p:cNvSpPr>
            <p:nvPr/>
          </p:nvSpPr>
          <p:spPr bwMode="auto">
            <a:xfrm>
              <a:off x="2009775" y="2968625"/>
              <a:ext cx="1311275" cy="1190625"/>
            </a:xfrm>
            <a:custGeom>
              <a:avLst/>
              <a:gdLst>
                <a:gd name="T0" fmla="*/ 2147483647 w 21600"/>
                <a:gd name="T1" fmla="*/ 2147483647 h 19654"/>
                <a:gd name="T2" fmla="*/ 2147483647 w 21600"/>
                <a:gd name="T3" fmla="*/ 0 h 19654"/>
                <a:gd name="T4" fmla="*/ 2147483647 w 21600"/>
                <a:gd name="T5" fmla="*/ 2147483647 h 196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54"/>
                <a:gd name="T11" fmla="*/ 21600 w 21600"/>
                <a:gd name="T12" fmla="*/ 19654 h 19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54" fill="none" extrusionOk="0">
                  <a:moveTo>
                    <a:pt x="2728" y="19653"/>
                  </a:moveTo>
                  <a:cubicBezTo>
                    <a:pt x="939" y="16440"/>
                    <a:pt x="0" y="12823"/>
                    <a:pt x="0" y="9146"/>
                  </a:cubicBezTo>
                  <a:cubicBezTo>
                    <a:pt x="-1" y="5985"/>
                    <a:pt x="693" y="2863"/>
                    <a:pt x="2031" y="-1"/>
                  </a:cubicBezTo>
                </a:path>
                <a:path w="21600" h="19654" stroke="0" extrusionOk="0">
                  <a:moveTo>
                    <a:pt x="2728" y="19653"/>
                  </a:moveTo>
                  <a:cubicBezTo>
                    <a:pt x="939" y="16440"/>
                    <a:pt x="0" y="12823"/>
                    <a:pt x="0" y="9146"/>
                  </a:cubicBezTo>
                  <a:cubicBezTo>
                    <a:pt x="-1" y="5985"/>
                    <a:pt x="693" y="2863"/>
                    <a:pt x="2031" y="-1"/>
                  </a:cubicBezTo>
                  <a:lnTo>
                    <a:pt x="21600" y="9146"/>
                  </a:lnTo>
                  <a:lnTo>
                    <a:pt x="2728" y="19653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7"/>
            <p:cNvSpPr>
              <a:spLocks noChangeAspect="1" noChangeArrowheads="1"/>
            </p:cNvSpPr>
            <p:nvPr/>
          </p:nvSpPr>
          <p:spPr bwMode="auto">
            <a:xfrm>
              <a:off x="3371207" y="4833938"/>
              <a:ext cx="333862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600" b="1" dirty="0">
                  <a:latin typeface="Times New Roman" charset="0"/>
                  <a:cs typeface="Times New Roman" charset="0"/>
                </a:rPr>
                <a:t>AM : Mycorhizes </a:t>
              </a:r>
              <a:r>
                <a:rPr lang="fr-FR" sz="1600" b="1" dirty="0" err="1">
                  <a:latin typeface="Times New Roman" charset="0"/>
                  <a:cs typeface="Times New Roman" charset="0"/>
                </a:rPr>
                <a:t>arbusculaires</a:t>
              </a:r>
              <a:endParaRPr lang="fr-F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4" name="Rectangle 8"/>
            <p:cNvSpPr>
              <a:spLocks noChangeAspect="1" noChangeArrowheads="1"/>
            </p:cNvSpPr>
            <p:nvPr/>
          </p:nvSpPr>
          <p:spPr bwMode="auto">
            <a:xfrm>
              <a:off x="2191654" y="4849813"/>
              <a:ext cx="107794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400" b="1">
                  <a:latin typeface="Times New Roman" charset="0"/>
                  <a:cs typeface="Times New Roman" charset="0"/>
                </a:rPr>
                <a:t>AM</a:t>
              </a:r>
              <a:r>
                <a:rPr lang="fr-FR" b="1">
                  <a:latin typeface="Times New Roman" charset="0"/>
                  <a:cs typeface="Times New Roman" charset="0"/>
                </a:rPr>
                <a:t> </a:t>
              </a:r>
              <a:r>
                <a:rPr lang="fr-FR" sz="1400" b="1">
                  <a:latin typeface="Times New Roman" charset="0"/>
                  <a:cs typeface="Times New Roman" charset="0"/>
                </a:rPr>
                <a:t>facultatif</a:t>
              </a:r>
              <a:endParaRPr lang="fr-FR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5" name="Rectangle 9"/>
            <p:cNvSpPr>
              <a:spLocks noChangeAspect="1" noChangeArrowheads="1"/>
            </p:cNvSpPr>
            <p:nvPr/>
          </p:nvSpPr>
          <p:spPr bwMode="auto">
            <a:xfrm>
              <a:off x="1070841" y="4292600"/>
              <a:ext cx="101762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400" b="1">
                  <a:latin typeface="Times New Roman" charset="0"/>
                  <a:cs typeface="Times New Roman" charset="0"/>
                </a:rPr>
                <a:t>AM &amp; others</a:t>
              </a:r>
              <a:endParaRPr lang="fr-FR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6" name="Rectangle 10"/>
            <p:cNvSpPr>
              <a:spLocks noChangeAspect="1" noChangeArrowheads="1"/>
            </p:cNvSpPr>
            <p:nvPr/>
          </p:nvSpPr>
          <p:spPr bwMode="auto">
            <a:xfrm>
              <a:off x="1093066" y="3119438"/>
              <a:ext cx="712812" cy="96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400" b="1" dirty="0">
                  <a:latin typeface="Times New Roman" charset="0"/>
                  <a:cs typeface="Times New Roman" charset="0"/>
                </a:rPr>
                <a:t>Autres :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400" b="1" dirty="0" err="1">
                  <a:latin typeface="Times New Roman" charset="0"/>
                  <a:cs typeface="Times New Roman" charset="0"/>
                </a:rPr>
                <a:t>Ectomyc</a:t>
              </a:r>
              <a:r>
                <a:rPr lang="fr-FR" sz="1400" b="1" dirty="0">
                  <a:latin typeface="Times New Roman" charset="0"/>
                  <a:cs typeface="Times New Roman" charset="0"/>
                </a:rPr>
                <a:t>,</a:t>
              </a:r>
              <a:br>
                <a:rPr lang="fr-FR" sz="1400" b="1" dirty="0">
                  <a:latin typeface="Times New Roman" charset="0"/>
                  <a:cs typeface="Times New Roman" charset="0"/>
                </a:rPr>
              </a:br>
              <a:r>
                <a:rPr lang="fr-FR" sz="1400" b="1" dirty="0" err="1">
                  <a:latin typeface="Times New Roman" charset="0"/>
                  <a:cs typeface="Times New Roman" charset="0"/>
                </a:rPr>
                <a:t>Ericoïds</a:t>
              </a:r>
              <a:br>
                <a:rPr lang="fr-FR" sz="1400" b="1" dirty="0">
                  <a:latin typeface="Times New Roman" charset="0"/>
                  <a:cs typeface="Times New Roman" charset="0"/>
                </a:rPr>
              </a:br>
              <a:r>
                <a:rPr lang="fr-FR" sz="1400" b="1" dirty="0" err="1">
                  <a:latin typeface="Times New Roman" charset="0"/>
                  <a:cs typeface="Times New Roman" charset="0"/>
                </a:rPr>
                <a:t>Orchid</a:t>
              </a:r>
              <a:r>
                <a:rPr lang="fr-FR" sz="1400" b="1" dirty="0">
                  <a:latin typeface="Times New Roman" charset="0"/>
                  <a:cs typeface="Times New Roman" charset="0"/>
                </a:rPr>
                <a:t>,</a:t>
              </a:r>
              <a:endPara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7" name="Rectangle 11"/>
            <p:cNvSpPr>
              <a:spLocks noChangeAspect="1" noChangeArrowheads="1"/>
            </p:cNvSpPr>
            <p:nvPr/>
          </p:nvSpPr>
          <p:spPr bwMode="auto">
            <a:xfrm>
              <a:off x="999400" y="2370138"/>
              <a:ext cx="2789334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1400" b="1" dirty="0">
                  <a:latin typeface="Times New Roman" charset="0"/>
                  <a:cs typeface="Times New Roman" charset="0"/>
                </a:rPr>
                <a:t>Non </a:t>
              </a:r>
              <a:r>
                <a:rPr lang="fr-FR" sz="1400" b="1" dirty="0" err="1">
                  <a:latin typeface="Times New Roman" charset="0"/>
                  <a:cs typeface="Times New Roman" charset="0"/>
                </a:rPr>
                <a:t>Mycorrhiz</a:t>
              </a:r>
              <a:r>
                <a:rPr lang="fr-FR" sz="1400" b="1" dirty="0">
                  <a:latin typeface="Times New Roman" charset="0"/>
                  <a:cs typeface="Times New Roman" charset="0"/>
                </a:rPr>
                <a:t>,</a:t>
              </a:r>
              <a:endPara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4593" name="Arc 6"/>
            <p:cNvSpPr>
              <a:spLocks noChangeAspect="1"/>
            </p:cNvSpPr>
            <p:nvPr/>
          </p:nvSpPr>
          <p:spPr bwMode="auto">
            <a:xfrm>
              <a:off x="2133600" y="2214563"/>
              <a:ext cx="1187450" cy="1309687"/>
            </a:xfrm>
            <a:custGeom>
              <a:avLst/>
              <a:gdLst>
                <a:gd name="T0" fmla="*/ 0 w 19568"/>
                <a:gd name="T1" fmla="*/ 2147483647 h 21600"/>
                <a:gd name="T2" fmla="*/ 2147483647 w 19568"/>
                <a:gd name="T3" fmla="*/ 0 h 21600"/>
                <a:gd name="T4" fmla="*/ 2147483647 w 19568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9568"/>
                <a:gd name="T10" fmla="*/ 0 h 21600"/>
                <a:gd name="T11" fmla="*/ 19568 w 19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68" h="21600" fill="none" extrusionOk="0">
                  <a:moveTo>
                    <a:pt x="-1" y="12453"/>
                  </a:moveTo>
                  <a:cubicBezTo>
                    <a:pt x="3551" y="4855"/>
                    <a:pt x="11180" y="0"/>
                    <a:pt x="19567" y="0"/>
                  </a:cubicBezTo>
                </a:path>
                <a:path w="19568" h="21600" stroke="0" extrusionOk="0">
                  <a:moveTo>
                    <a:pt x="-1" y="12453"/>
                  </a:moveTo>
                  <a:cubicBezTo>
                    <a:pt x="3551" y="4855"/>
                    <a:pt x="11180" y="0"/>
                    <a:pt x="19567" y="0"/>
                  </a:cubicBezTo>
                  <a:lnTo>
                    <a:pt x="19568" y="21600"/>
                  </a:lnTo>
                  <a:lnTo>
                    <a:pt x="-1" y="1245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2619375" y="2597150"/>
              <a:ext cx="471488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chemeClr val="bg1"/>
                  </a:solidFill>
                  <a:latin typeface="Century Schoolbook" charset="0"/>
                </a:rPr>
                <a:t>18%</a:t>
              </a:r>
            </a:p>
          </p:txBody>
        </p:sp>
        <p:sp>
          <p:nvSpPr>
            <p:cNvPr id="24595" name="Text Box 14"/>
            <p:cNvSpPr txBox="1">
              <a:spLocks noChangeArrowheads="1"/>
            </p:cNvSpPr>
            <p:nvPr/>
          </p:nvSpPr>
          <p:spPr bwMode="auto">
            <a:xfrm>
              <a:off x="2355850" y="4000500"/>
              <a:ext cx="3746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chemeClr val="bg1"/>
                  </a:solidFill>
                  <a:latin typeface="Century Schoolbook" charset="0"/>
                </a:rPr>
                <a:t>5%</a:t>
              </a:r>
            </a:p>
          </p:txBody>
        </p:sp>
        <p:sp>
          <p:nvSpPr>
            <p:cNvPr id="24596" name="Text Box 15"/>
            <p:cNvSpPr txBox="1">
              <a:spLocks noChangeArrowheads="1"/>
            </p:cNvSpPr>
            <p:nvPr/>
          </p:nvSpPr>
          <p:spPr bwMode="auto">
            <a:xfrm>
              <a:off x="2771775" y="4259263"/>
              <a:ext cx="471488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chemeClr val="bg1"/>
                  </a:solidFill>
                  <a:latin typeface="Century Schoolbook" charset="0"/>
                </a:rPr>
                <a:t>12%</a:t>
              </a:r>
            </a:p>
          </p:txBody>
        </p:sp>
        <p:sp>
          <p:nvSpPr>
            <p:cNvPr id="24597" name="Text Box 16"/>
            <p:cNvSpPr txBox="1">
              <a:spLocks noChangeArrowheads="1"/>
            </p:cNvSpPr>
            <p:nvPr/>
          </p:nvSpPr>
          <p:spPr bwMode="auto">
            <a:xfrm>
              <a:off x="2205038" y="3311525"/>
              <a:ext cx="4714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chemeClr val="bg1"/>
                  </a:solidFill>
                  <a:latin typeface="Century Schoolbook" charset="0"/>
                </a:rPr>
                <a:t>15%</a:t>
              </a:r>
            </a:p>
          </p:txBody>
        </p:sp>
        <p:sp>
          <p:nvSpPr>
            <p:cNvPr id="24598" name="Rectangle 20"/>
            <p:cNvSpPr>
              <a:spLocks noChangeArrowheads="1"/>
            </p:cNvSpPr>
            <p:nvPr/>
          </p:nvSpPr>
          <p:spPr bwMode="auto">
            <a:xfrm>
              <a:off x="329452" y="2695592"/>
              <a:ext cx="9032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Times New Roman" charset="0"/>
                  <a:cs typeface="Times New Roman" charset="0"/>
                </a:rPr>
                <a:t>ECM:</a:t>
              </a:r>
            </a:p>
            <a:p>
              <a:r>
                <a:rPr lang="fr-FR" sz="1600" b="1">
                  <a:latin typeface="Times New Roman" charset="0"/>
                  <a:cs typeface="Times New Roman" charset="0"/>
                </a:rPr>
                <a:t>4 à 17%</a:t>
              </a:r>
            </a:p>
          </p:txBody>
        </p:sp>
        <p:sp>
          <p:nvSpPr>
            <p:cNvPr id="24599" name="Arc 2"/>
            <p:cNvSpPr>
              <a:spLocks noChangeAspect="1"/>
            </p:cNvSpPr>
            <p:nvPr/>
          </p:nvSpPr>
          <p:spPr bwMode="auto">
            <a:xfrm>
              <a:off x="3306763" y="2219325"/>
              <a:ext cx="1319212" cy="262255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2147483647 h 43200"/>
                <a:gd name="T4" fmla="*/ 0 w 216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00804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0" name="Text Box 17"/>
            <p:cNvSpPr txBox="1">
              <a:spLocks noChangeArrowheads="1"/>
            </p:cNvSpPr>
            <p:nvPr/>
          </p:nvSpPr>
          <p:spPr bwMode="auto">
            <a:xfrm>
              <a:off x="3644900" y="3348038"/>
              <a:ext cx="46990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chemeClr val="bg1"/>
                  </a:solidFill>
                  <a:latin typeface="Century Schoolbook" charset="0"/>
                </a:rPr>
                <a:t>50%</a:t>
              </a: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6380163" y="2471738"/>
            <a:ext cx="2281237" cy="218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cap="small" dirty="0">
                <a:solidFill>
                  <a:srgbClr val="FF0000"/>
                </a:solidFill>
                <a:latin typeface="Times New Roman"/>
                <a:cs typeface="Times New Roman"/>
              </a:rPr>
              <a:t>La majorité des plantes ne peuvent se développer sans la présence de champignons </a:t>
            </a:r>
            <a:r>
              <a:rPr lang="fr-FR" sz="2000" b="1" cap="small" dirty="0" err="1">
                <a:solidFill>
                  <a:srgbClr val="FF0000"/>
                </a:solidFill>
                <a:latin typeface="Times New Roman"/>
                <a:cs typeface="Times New Roman"/>
              </a:rPr>
              <a:t>mycorhiziens</a:t>
            </a:r>
            <a:endParaRPr lang="fr-FR" sz="2000" b="1" cap="small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Imag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" y="5222014"/>
            <a:ext cx="708059" cy="14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Bandeau LSTM Ae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3973" b="18349"/>
          <a:stretch>
            <a:fillRect/>
          </a:stretch>
        </p:blipFill>
        <p:spPr bwMode="auto">
          <a:xfrm>
            <a:off x="166939" y="159033"/>
            <a:ext cx="1936499" cy="359997"/>
          </a:xfrm>
          <a:prstGeom prst="rect">
            <a:avLst/>
          </a:prstGeom>
          <a:solidFill>
            <a:srgbClr val="D5D5D5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362634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>
              <a:defRPr/>
            </a:pPr>
            <a:endParaRPr lang="fr-FR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defTabSz="914400">
              <a:defRPr/>
            </a:pPr>
            <a:endParaRPr lang="fr-FR" dirty="0">
              <a:latin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54225" y="842963"/>
            <a:ext cx="54768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cap="all" dirty="0">
                <a:ln w="9000" cmpd="sng">
                  <a:noFill/>
                  <a:prstDash val="solid"/>
                </a:ln>
                <a:solidFill>
                  <a:srgbClr val="000090"/>
                </a:solidFill>
                <a:latin typeface="Times New Roman"/>
                <a:cs typeface="Times New Roman"/>
              </a:rPr>
              <a:t>EFFET </a:t>
            </a:r>
            <a:r>
              <a:rPr lang="fr-FR" sz="2400" b="1" cap="all" dirty="0" err="1">
                <a:ln w="9000" cmpd="sng">
                  <a:noFill/>
                  <a:prstDash val="solid"/>
                </a:ln>
                <a:solidFill>
                  <a:srgbClr val="000090"/>
                </a:solidFill>
                <a:latin typeface="Times New Roman"/>
                <a:cs typeface="Times New Roman"/>
              </a:rPr>
              <a:t>MYCORHIZiEn</a:t>
            </a:r>
            <a:r>
              <a:rPr lang="fr-FR" sz="2400" b="1" cap="all" dirty="0">
                <a:ln w="9000" cmpd="sng">
                  <a:noFill/>
                  <a:prstDash val="solid"/>
                </a:ln>
                <a:solidFill>
                  <a:srgbClr val="000090"/>
                </a:solidFill>
                <a:latin typeface="Times New Roman"/>
                <a:cs typeface="Times New Roman"/>
              </a:rPr>
              <a:t> ET CROISSANCE VÉGÉTALE</a:t>
            </a:r>
          </a:p>
        </p:txBody>
      </p:sp>
      <p:grpSp>
        <p:nvGrpSpPr>
          <p:cNvPr id="27652" name="Grouper 47"/>
          <p:cNvGrpSpPr>
            <a:grpSpLocks/>
          </p:cNvGrpSpPr>
          <p:nvPr/>
        </p:nvGrpSpPr>
        <p:grpSpPr bwMode="auto">
          <a:xfrm>
            <a:off x="2078038" y="2128838"/>
            <a:ext cx="6862762" cy="3581400"/>
            <a:chOff x="1255629" y="1658946"/>
            <a:chExt cx="6756833" cy="3582984"/>
          </a:xfrm>
        </p:grpSpPr>
        <p:grpSp>
          <p:nvGrpSpPr>
            <p:cNvPr id="27658" name="Group 3"/>
            <p:cNvGrpSpPr>
              <a:grpSpLocks/>
            </p:cNvGrpSpPr>
            <p:nvPr/>
          </p:nvGrpSpPr>
          <p:grpSpPr bwMode="auto">
            <a:xfrm>
              <a:off x="1255629" y="1658946"/>
              <a:ext cx="6756833" cy="3582984"/>
              <a:chOff x="1165" y="683"/>
              <a:chExt cx="5582" cy="3206"/>
            </a:xfrm>
          </p:grpSpPr>
          <p:sp>
            <p:nvSpPr>
              <p:cNvPr id="27662" name="Arc 4"/>
              <p:cNvSpPr>
                <a:spLocks/>
              </p:cNvSpPr>
              <p:nvPr/>
            </p:nvSpPr>
            <p:spPr bwMode="auto">
              <a:xfrm rot="5400000" flipH="1" flipV="1">
                <a:off x="2960" y="103"/>
                <a:ext cx="2619" cy="4954"/>
              </a:xfrm>
              <a:custGeom>
                <a:avLst/>
                <a:gdLst>
                  <a:gd name="T0" fmla="*/ 0 w 19011"/>
                  <a:gd name="T1" fmla="*/ 0 h 20506"/>
                  <a:gd name="T2" fmla="*/ 0 w 19011"/>
                  <a:gd name="T3" fmla="*/ 0 h 20506"/>
                  <a:gd name="T4" fmla="*/ 0 w 19011"/>
                  <a:gd name="T5" fmla="*/ 0 h 20506"/>
                  <a:gd name="T6" fmla="*/ 0 60000 65536"/>
                  <a:gd name="T7" fmla="*/ 0 60000 65536"/>
                  <a:gd name="T8" fmla="*/ 0 60000 65536"/>
                  <a:gd name="T9" fmla="*/ 0 w 19011"/>
                  <a:gd name="T10" fmla="*/ 0 h 20506"/>
                  <a:gd name="T11" fmla="*/ 19011 w 19011"/>
                  <a:gd name="T12" fmla="*/ 20506 h 205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11" h="20506" fill="none" extrusionOk="0">
                    <a:moveTo>
                      <a:pt x="6787" y="-1"/>
                    </a:moveTo>
                    <a:cubicBezTo>
                      <a:pt x="12020" y="1732"/>
                      <a:pt x="16394" y="5400"/>
                      <a:pt x="19011" y="10252"/>
                    </a:cubicBezTo>
                  </a:path>
                  <a:path w="19011" h="20506" stroke="0" extrusionOk="0">
                    <a:moveTo>
                      <a:pt x="6787" y="-1"/>
                    </a:moveTo>
                    <a:cubicBezTo>
                      <a:pt x="12020" y="1732"/>
                      <a:pt x="16394" y="5400"/>
                      <a:pt x="19011" y="10252"/>
                    </a:cubicBezTo>
                    <a:lnTo>
                      <a:pt x="0" y="20506"/>
                    </a:lnTo>
                    <a:lnTo>
                      <a:pt x="6787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7663" name="Group 5"/>
              <p:cNvGrpSpPr>
                <a:grpSpLocks/>
              </p:cNvGrpSpPr>
              <p:nvPr/>
            </p:nvGrpSpPr>
            <p:grpSpPr bwMode="auto">
              <a:xfrm>
                <a:off x="1165" y="683"/>
                <a:ext cx="3386" cy="2852"/>
                <a:chOff x="1165" y="683"/>
                <a:chExt cx="3386" cy="2852"/>
              </a:xfrm>
            </p:grpSpPr>
            <p:sp>
              <p:nvSpPr>
                <p:cNvPr id="27664" name="Rectangle 6"/>
                <p:cNvSpPr>
                  <a:spLocks noChangeArrowheads="1"/>
                </p:cNvSpPr>
                <p:nvPr/>
              </p:nvSpPr>
              <p:spPr bwMode="auto">
                <a:xfrm>
                  <a:off x="1803" y="749"/>
                  <a:ext cx="2748" cy="2264"/>
                </a:xfrm>
                <a:prstGeom prst="rect">
                  <a:avLst/>
                </a:prstGeom>
                <a:noFill/>
                <a:ln w="23813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Rectangle 23"/>
                <p:cNvSpPr>
                  <a:spLocks noChangeArrowheads="1"/>
                </p:cNvSpPr>
                <p:nvPr/>
              </p:nvSpPr>
              <p:spPr bwMode="auto">
                <a:xfrm>
                  <a:off x="1523" y="2947"/>
                  <a:ext cx="18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Century Schoolbook" charset="0"/>
                    </a:rPr>
                    <a:t>0,0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Schoolbook" charset="0"/>
                  </a:endParaRPr>
                </a:p>
              </p:txBody>
            </p:sp>
            <p:sp>
              <p:nvSpPr>
                <p:cNvPr id="24" name="Rectangle 24"/>
                <p:cNvSpPr>
                  <a:spLocks noChangeArrowheads="1"/>
                </p:cNvSpPr>
                <p:nvPr/>
              </p:nvSpPr>
              <p:spPr bwMode="auto">
                <a:xfrm>
                  <a:off x="1523" y="2380"/>
                  <a:ext cx="18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Century Schoolbook" charset="0"/>
                    </a:rPr>
                    <a:t>0,5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Schoolbook" charset="0"/>
                  </a:endParaRPr>
                </a:p>
              </p:txBody>
            </p:sp>
            <p:sp>
              <p:nvSpPr>
                <p:cNvPr id="25" name="Rectangle 25"/>
                <p:cNvSpPr>
                  <a:spLocks noChangeArrowheads="1"/>
                </p:cNvSpPr>
                <p:nvPr/>
              </p:nvSpPr>
              <p:spPr bwMode="auto">
                <a:xfrm>
                  <a:off x="1523" y="1826"/>
                  <a:ext cx="186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Century Schoolbook" charset="0"/>
                    </a:rPr>
                    <a:t>1,0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Schoolbook" charset="0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1523" y="683"/>
                  <a:ext cx="18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Century Schoolbook" charset="0"/>
                    </a:rPr>
                    <a:t>2,0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Schoolbook" charset="0"/>
                  </a:endParaRPr>
                </a:p>
              </p:txBody>
            </p:sp>
            <p:sp>
              <p:nvSpPr>
                <p:cNvPr id="27" name="Rectangle 27"/>
                <p:cNvSpPr>
                  <a:spLocks noChangeArrowheads="1"/>
                </p:cNvSpPr>
                <p:nvPr/>
              </p:nvSpPr>
              <p:spPr bwMode="auto">
                <a:xfrm>
                  <a:off x="2056" y="3102"/>
                  <a:ext cx="173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Times New Roman" charset="0"/>
                      <a:cs typeface="Times New Roman" charset="0"/>
                    </a:rPr>
                    <a:t>20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28" name="Rectangle 28"/>
                <p:cNvSpPr>
                  <a:spLocks noChangeArrowheads="1"/>
                </p:cNvSpPr>
                <p:nvPr/>
              </p:nvSpPr>
              <p:spPr bwMode="auto">
                <a:xfrm>
                  <a:off x="2357" y="3102"/>
                  <a:ext cx="170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Times New Roman" charset="0"/>
                      <a:cs typeface="Times New Roman" charset="0"/>
                    </a:rPr>
                    <a:t>40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29" name="Rectangle 29"/>
                <p:cNvSpPr>
                  <a:spLocks noChangeArrowheads="1"/>
                </p:cNvSpPr>
                <p:nvPr/>
              </p:nvSpPr>
              <p:spPr bwMode="auto">
                <a:xfrm>
                  <a:off x="2667" y="3102"/>
                  <a:ext cx="169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Times New Roman" charset="0"/>
                      <a:cs typeface="Times New Roman" charset="0"/>
                    </a:rPr>
                    <a:t>60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0" name="Rectangle 30"/>
                <p:cNvSpPr>
                  <a:spLocks noChangeArrowheads="1"/>
                </p:cNvSpPr>
                <p:nvPr/>
              </p:nvSpPr>
              <p:spPr bwMode="auto">
                <a:xfrm>
                  <a:off x="2975" y="3102"/>
                  <a:ext cx="172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Times New Roman" charset="0"/>
                      <a:cs typeface="Times New Roman" charset="0"/>
                    </a:rPr>
                    <a:t>80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1" name="Rectangle 31"/>
                <p:cNvSpPr>
                  <a:spLocks noChangeArrowheads="1"/>
                </p:cNvSpPr>
                <p:nvPr/>
              </p:nvSpPr>
              <p:spPr bwMode="auto">
                <a:xfrm>
                  <a:off x="3240" y="3102"/>
                  <a:ext cx="252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Times New Roman" charset="0"/>
                      <a:cs typeface="Times New Roman" charset="0"/>
                    </a:rPr>
                    <a:t>100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2" name="Rectangle 32"/>
                <p:cNvSpPr>
                  <a:spLocks noChangeArrowheads="1"/>
                </p:cNvSpPr>
                <p:nvPr/>
              </p:nvSpPr>
              <p:spPr bwMode="auto">
                <a:xfrm>
                  <a:off x="3547" y="3102"/>
                  <a:ext cx="252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Times New Roman" charset="0"/>
                      <a:cs typeface="Times New Roman" charset="0"/>
                    </a:rPr>
                    <a:t>120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3" name="Rectangle 33"/>
                <p:cNvSpPr>
                  <a:spLocks noChangeArrowheads="1"/>
                </p:cNvSpPr>
                <p:nvPr/>
              </p:nvSpPr>
              <p:spPr bwMode="auto">
                <a:xfrm>
                  <a:off x="3848" y="3102"/>
                  <a:ext cx="253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Times New Roman" charset="0"/>
                      <a:cs typeface="Times New Roman" charset="0"/>
                    </a:rPr>
                    <a:t>140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4" name="Rectangle 34"/>
                <p:cNvSpPr>
                  <a:spLocks noChangeArrowheads="1"/>
                </p:cNvSpPr>
                <p:nvPr/>
              </p:nvSpPr>
              <p:spPr bwMode="auto">
                <a:xfrm>
                  <a:off x="4158" y="3102"/>
                  <a:ext cx="253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Times New Roman" charset="0"/>
                      <a:cs typeface="Times New Roman" charset="0"/>
                    </a:rPr>
                    <a:t>160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5" name="Rectangle 35"/>
                <p:cNvSpPr>
                  <a:spLocks noChangeArrowheads="1"/>
                </p:cNvSpPr>
                <p:nvPr/>
              </p:nvSpPr>
              <p:spPr bwMode="auto">
                <a:xfrm>
                  <a:off x="2450" y="3315"/>
                  <a:ext cx="944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 dirty="0">
                      <a:latin typeface="Century Schoolbook" charset="0"/>
                    </a:rPr>
                    <a:t>P (mg kg</a:t>
                  </a:r>
                  <a:r>
                    <a:rPr lang="fr-FR" sz="1600" b="1" baseline="30000" dirty="0">
                      <a:latin typeface="Century Schoolbook" charset="0"/>
                    </a:rPr>
                    <a:t>-1</a:t>
                  </a:r>
                  <a:r>
                    <a:rPr lang="fr-FR" sz="1600" b="1" dirty="0">
                      <a:latin typeface="Century Schoolbook" charset="0"/>
                    </a:rPr>
                    <a:t>)</a:t>
                  </a:r>
                  <a:endParaRPr lang="fr-FR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Schoolbook" charset="0"/>
                  </a:endParaRPr>
                </a:p>
              </p:txBody>
            </p:sp>
            <p:sp>
              <p:nvSpPr>
                <p:cNvPr id="36" name="Rectangle 36"/>
                <p:cNvSpPr>
                  <a:spLocks noChangeArrowheads="1"/>
                </p:cNvSpPr>
                <p:nvPr/>
              </p:nvSpPr>
              <p:spPr bwMode="auto">
                <a:xfrm rot="16200000">
                  <a:off x="619" y="1687"/>
                  <a:ext cx="1290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 dirty="0">
                      <a:latin typeface="Century Schoolbook" charset="0"/>
                    </a:rPr>
                    <a:t>Biomasse  (g)</a:t>
                  </a:r>
                  <a:endParaRPr lang="fr-FR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Schoolbook" charset="0"/>
                  </a:endParaRPr>
                </a:p>
              </p:txBody>
            </p:sp>
            <p:sp>
              <p:nvSpPr>
                <p:cNvPr id="27679" name="Rectangle 37"/>
                <p:cNvSpPr>
                  <a:spLocks noChangeArrowheads="1"/>
                </p:cNvSpPr>
                <p:nvPr/>
              </p:nvSpPr>
              <p:spPr bwMode="auto">
                <a:xfrm>
                  <a:off x="1717" y="3063"/>
                  <a:ext cx="237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sz="1600" b="1">
                      <a:latin typeface="Times New Roman" charset="0"/>
                      <a:cs typeface="Times New Roman" charset="0"/>
                    </a:rPr>
                    <a:t>0</a:t>
                  </a:r>
                </a:p>
              </p:txBody>
            </p:sp>
            <p:sp>
              <p:nvSpPr>
                <p:cNvPr id="27680" name="Rectangle 38"/>
                <p:cNvSpPr>
                  <a:spLocks noChangeArrowheads="1"/>
                </p:cNvSpPr>
                <p:nvPr/>
              </p:nvSpPr>
              <p:spPr bwMode="auto">
                <a:xfrm>
                  <a:off x="2057" y="699"/>
                  <a:ext cx="99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b="1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1400" b="1">
                      <a:latin typeface="Times New Roman" charset="0"/>
                      <a:cs typeface="Times New Roman" charset="0"/>
                    </a:rPr>
                    <a:t>mycorrhizée</a:t>
                  </a:r>
                  <a:endParaRPr lang="fr-FR" sz="1400" b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9" name="Rectangle 40"/>
                <p:cNvSpPr>
                  <a:spLocks noChangeArrowheads="1"/>
                </p:cNvSpPr>
                <p:nvPr/>
              </p:nvSpPr>
              <p:spPr bwMode="auto">
                <a:xfrm>
                  <a:off x="1527" y="1259"/>
                  <a:ext cx="186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sz="1600" b="1">
                      <a:latin typeface="Century Schoolbook" charset="0"/>
                    </a:rPr>
                    <a:t>1,5</a:t>
                  </a:r>
                  <a:endPara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Schoolbook" charset="0"/>
                  </a:endParaRPr>
                </a:p>
              </p:txBody>
            </p:sp>
            <p:sp>
              <p:nvSpPr>
                <p:cNvPr id="27682" name="Oval 41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063" y="1189"/>
                  <a:ext cx="90" cy="88"/>
                </a:xfrm>
                <a:prstGeom prst="ellipse">
                  <a:avLst/>
                </a:prstGeom>
                <a:solidFill>
                  <a:srgbClr val="FF0000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83" name="Oval 42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992" y="1054"/>
                  <a:ext cx="90" cy="88"/>
                </a:xfrm>
                <a:prstGeom prst="ellipse">
                  <a:avLst/>
                </a:prstGeom>
                <a:solidFill>
                  <a:srgbClr val="FF0000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84" name="Oval 43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190" y="1084"/>
                  <a:ext cx="90" cy="88"/>
                </a:xfrm>
                <a:prstGeom prst="ellipse">
                  <a:avLst/>
                </a:prstGeom>
                <a:solidFill>
                  <a:srgbClr val="FF0000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85" name="Oval 44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074" y="2680"/>
                  <a:ext cx="90" cy="88"/>
                </a:xfrm>
                <a:prstGeom prst="ellipse">
                  <a:avLst/>
                </a:prstGeom>
                <a:solidFill>
                  <a:srgbClr val="9999FF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86" name="Oval 4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352" y="2225"/>
                  <a:ext cx="90" cy="88"/>
                </a:xfrm>
                <a:prstGeom prst="ellipse">
                  <a:avLst/>
                </a:prstGeom>
                <a:solidFill>
                  <a:srgbClr val="9999FF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87" name="Oval 4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872" y="2706"/>
                  <a:ext cx="90" cy="88"/>
                </a:xfrm>
                <a:prstGeom prst="ellipse">
                  <a:avLst/>
                </a:prstGeom>
                <a:solidFill>
                  <a:srgbClr val="9999FF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88" name="Oval 47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760" y="2872"/>
                  <a:ext cx="90" cy="88"/>
                </a:xfrm>
                <a:prstGeom prst="ellipse">
                  <a:avLst/>
                </a:prstGeom>
                <a:solidFill>
                  <a:srgbClr val="9999FF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89" name="Oval 48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988" y="1622"/>
                  <a:ext cx="90" cy="88"/>
                </a:xfrm>
                <a:prstGeom prst="ellipse">
                  <a:avLst/>
                </a:prstGeom>
                <a:solidFill>
                  <a:srgbClr val="9999FF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90" name="Oval 4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363" y="1191"/>
                  <a:ext cx="90" cy="88"/>
                </a:xfrm>
                <a:prstGeom prst="ellipse">
                  <a:avLst/>
                </a:prstGeom>
                <a:solidFill>
                  <a:srgbClr val="FF0000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91" name="Oval 50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866" y="1487"/>
                  <a:ext cx="90" cy="88"/>
                </a:xfrm>
                <a:prstGeom prst="ellipse">
                  <a:avLst/>
                </a:prstGeom>
                <a:solidFill>
                  <a:srgbClr val="FF0000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92" name="Oval 51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760" y="2717"/>
                  <a:ext cx="90" cy="88"/>
                </a:xfrm>
                <a:prstGeom prst="ellipse">
                  <a:avLst/>
                </a:prstGeom>
                <a:solidFill>
                  <a:srgbClr val="FF0000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93" name="Oval 52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197" y="1242"/>
                  <a:ext cx="90" cy="88"/>
                </a:xfrm>
                <a:prstGeom prst="ellipse">
                  <a:avLst/>
                </a:prstGeom>
                <a:solidFill>
                  <a:srgbClr val="9999FF"/>
                </a:solidFill>
                <a:ln w="47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94" name="Rectangle 53"/>
                <p:cNvSpPr>
                  <a:spLocks noChangeArrowheads="1"/>
                </p:cNvSpPr>
                <p:nvPr/>
              </p:nvSpPr>
              <p:spPr bwMode="auto">
                <a:xfrm>
                  <a:off x="2992" y="1716"/>
                  <a:ext cx="127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b="1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1400" b="1">
                      <a:latin typeface="Times New Roman" charset="0"/>
                      <a:cs typeface="Times New Roman" charset="0"/>
                    </a:rPr>
                    <a:t>non-mycorrhizée</a:t>
                  </a:r>
                  <a:endParaRPr lang="fr-FR" sz="1400" b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27695" name="Arc 54"/>
                <p:cNvSpPr>
                  <a:spLocks/>
                </p:cNvSpPr>
                <p:nvPr/>
              </p:nvSpPr>
              <p:spPr bwMode="auto">
                <a:xfrm rot="10800000" flipV="1">
                  <a:off x="1813" y="1845"/>
                  <a:ext cx="120" cy="909"/>
                </a:xfrm>
                <a:custGeom>
                  <a:avLst/>
                  <a:gdLst>
                    <a:gd name="T0" fmla="*/ 0 w 21600"/>
                    <a:gd name="T1" fmla="*/ 0 h 16954"/>
                    <a:gd name="T2" fmla="*/ 0 w 21600"/>
                    <a:gd name="T3" fmla="*/ 0 h 16954"/>
                    <a:gd name="T4" fmla="*/ 0 w 21600"/>
                    <a:gd name="T5" fmla="*/ 0 h 16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6954"/>
                    <a:gd name="T11" fmla="*/ 21600 w 21600"/>
                    <a:gd name="T12" fmla="*/ 16954 h 16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6954" fill="none" extrusionOk="0">
                      <a:moveTo>
                        <a:pt x="13383" y="0"/>
                      </a:moveTo>
                      <a:cubicBezTo>
                        <a:pt x="18572" y="4096"/>
                        <a:pt x="21600" y="10343"/>
                        <a:pt x="21600" y="16954"/>
                      </a:cubicBezTo>
                    </a:path>
                    <a:path w="21600" h="16954" stroke="0" extrusionOk="0">
                      <a:moveTo>
                        <a:pt x="13383" y="0"/>
                      </a:moveTo>
                      <a:cubicBezTo>
                        <a:pt x="18572" y="4096"/>
                        <a:pt x="21600" y="10343"/>
                        <a:pt x="21600" y="16954"/>
                      </a:cubicBezTo>
                      <a:lnTo>
                        <a:pt x="0" y="16954"/>
                      </a:lnTo>
                      <a:lnTo>
                        <a:pt x="13383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696" name="Arc 55"/>
                <p:cNvSpPr>
                  <a:spLocks/>
                </p:cNvSpPr>
                <p:nvPr/>
              </p:nvSpPr>
              <p:spPr bwMode="auto">
                <a:xfrm rot="5400000" flipH="1" flipV="1">
                  <a:off x="2004" y="941"/>
                  <a:ext cx="845" cy="1144"/>
                </a:xfrm>
                <a:custGeom>
                  <a:avLst/>
                  <a:gdLst>
                    <a:gd name="T0" fmla="*/ 0 w 21600"/>
                    <a:gd name="T1" fmla="*/ 0 h 21561"/>
                    <a:gd name="T2" fmla="*/ 0 w 21600"/>
                    <a:gd name="T3" fmla="*/ 0 h 21561"/>
                    <a:gd name="T4" fmla="*/ 0 w 21600"/>
                    <a:gd name="T5" fmla="*/ 0 h 2156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61"/>
                    <a:gd name="T11" fmla="*/ 21600 w 21600"/>
                    <a:gd name="T12" fmla="*/ 21561 h 215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61" fill="none" extrusionOk="0">
                      <a:moveTo>
                        <a:pt x="1301" y="0"/>
                      </a:moveTo>
                      <a:cubicBezTo>
                        <a:pt x="12704" y="688"/>
                        <a:pt x="21600" y="10137"/>
                        <a:pt x="21600" y="21561"/>
                      </a:cubicBezTo>
                    </a:path>
                    <a:path w="21600" h="21561" stroke="0" extrusionOk="0">
                      <a:moveTo>
                        <a:pt x="1301" y="0"/>
                      </a:moveTo>
                      <a:cubicBezTo>
                        <a:pt x="12704" y="688"/>
                        <a:pt x="21600" y="10137"/>
                        <a:pt x="21600" y="21561"/>
                      </a:cubicBezTo>
                      <a:lnTo>
                        <a:pt x="0" y="21561"/>
                      </a:lnTo>
                      <a:lnTo>
                        <a:pt x="130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697" name="Line 56"/>
                <p:cNvSpPr>
                  <a:spLocks noChangeShapeType="1"/>
                </p:cNvSpPr>
                <p:nvPr/>
              </p:nvSpPr>
              <p:spPr bwMode="auto">
                <a:xfrm>
                  <a:off x="3040" y="1088"/>
                  <a:ext cx="122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7659" name="Grouper 46"/>
            <p:cNvGrpSpPr>
              <a:grpSpLocks/>
            </p:cNvGrpSpPr>
            <p:nvPr/>
          </p:nvGrpSpPr>
          <p:grpSpPr bwMode="auto">
            <a:xfrm>
              <a:off x="2157428" y="2790832"/>
              <a:ext cx="375245" cy="1228724"/>
              <a:chOff x="2157428" y="2790832"/>
              <a:chExt cx="375245" cy="1228724"/>
            </a:xfrm>
          </p:grpSpPr>
          <p:cxnSp>
            <p:nvCxnSpPr>
              <p:cNvPr id="17" name="Connecteur droit avec flèche 16"/>
              <p:cNvCxnSpPr>
                <a:endCxn id="27687" idx="2"/>
              </p:cNvCxnSpPr>
              <p:nvPr/>
            </p:nvCxnSpPr>
            <p:spPr>
              <a:xfrm rot="16200000" flipH="1">
                <a:off x="1547545" y="3401266"/>
                <a:ext cx="1227681" cy="78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61" name="ZoneTexte 61"/>
              <p:cNvSpPr txBox="1">
                <a:spLocks noChangeArrowheads="1"/>
              </p:cNvSpPr>
              <p:nvPr/>
            </p:nvSpPr>
            <p:spPr bwMode="auto">
              <a:xfrm>
                <a:off x="2157428" y="3117559"/>
                <a:ext cx="375245" cy="282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800">
                    <a:latin typeface="Symbol" charset="0"/>
                  </a:rPr>
                  <a:t>D</a:t>
                </a:r>
                <a:r>
                  <a:rPr lang="fr-FR" sz="1800">
                    <a:latin typeface="Century Schoolbook" charset="0"/>
                  </a:rPr>
                  <a:t>C</a:t>
                </a:r>
              </a:p>
            </p:txBody>
          </p:sp>
        </p:grpSp>
      </p:grpSp>
      <p:sp>
        <p:nvSpPr>
          <p:cNvPr id="27653" name="AutoShape 11"/>
          <p:cNvSpPr>
            <a:spLocks noChangeAspect="1" noChangeArrowheads="1" noTextEdit="1"/>
          </p:cNvSpPr>
          <p:nvPr/>
        </p:nvSpPr>
        <p:spPr bwMode="auto">
          <a:xfrm>
            <a:off x="107950" y="4071938"/>
            <a:ext cx="3654425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656" name="ZoneTexte 4"/>
          <p:cNvSpPr txBox="1">
            <a:spLocks noChangeArrowheads="1"/>
          </p:cNvSpPr>
          <p:nvPr/>
        </p:nvSpPr>
        <p:spPr bwMode="auto">
          <a:xfrm>
            <a:off x="2282825" y="5676900"/>
            <a:ext cx="658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2000" b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Un outil biologique particulièrement adapté aux conditions sous contraintes (Ex: carences minérales)</a:t>
            </a:r>
          </a:p>
        </p:txBody>
      </p:sp>
      <p:sp>
        <p:nvSpPr>
          <p:cNvPr id="2" name="Ellipse 1"/>
          <p:cNvSpPr/>
          <p:nvPr/>
        </p:nvSpPr>
        <p:spPr>
          <a:xfrm>
            <a:off x="1549400" y="5829300"/>
            <a:ext cx="5207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1" name="Grouper 2"/>
          <p:cNvGrpSpPr>
            <a:grpSpLocks/>
          </p:cNvGrpSpPr>
          <p:nvPr/>
        </p:nvGrpSpPr>
        <p:grpSpPr bwMode="auto">
          <a:xfrm>
            <a:off x="46038" y="-3175"/>
            <a:ext cx="1117600" cy="6743700"/>
            <a:chOff x="45928" y="-3175"/>
            <a:chExt cx="1117710" cy="6742936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8" y="242888"/>
              <a:ext cx="962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 rot="10800000">
              <a:off x="1116013" y="-3175"/>
              <a:ext cx="47625" cy="67087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923C">
                    <a:alpha val="93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pic>
          <p:nvPicPr>
            <p:cNvPr id="54" name="Imag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8" y="4537899"/>
              <a:ext cx="1082675" cy="220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4" y="5255320"/>
            <a:ext cx="708059" cy="14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andeau LSTM Ae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3973" b="18349"/>
          <a:stretch>
            <a:fillRect/>
          </a:stretch>
        </p:blipFill>
        <p:spPr bwMode="auto">
          <a:xfrm>
            <a:off x="5391144" y="6110968"/>
            <a:ext cx="3577978" cy="665150"/>
          </a:xfrm>
          <a:prstGeom prst="rect">
            <a:avLst/>
          </a:prstGeom>
          <a:solidFill>
            <a:srgbClr val="D5D5D5"/>
          </a:solidFill>
          <a:ln w="12700">
            <a:noFill/>
            <a:miter lim="800000"/>
            <a:headEnd/>
            <a:tailEnd/>
          </a:ln>
        </p:spPr>
      </p:pic>
      <p:sp>
        <p:nvSpPr>
          <p:cNvPr id="11" name="Titre 5"/>
          <p:cNvSpPr>
            <a:spLocks noGrp="1"/>
          </p:cNvSpPr>
          <p:nvPr>
            <p:ph type="title"/>
          </p:nvPr>
        </p:nvSpPr>
        <p:spPr>
          <a:xfrm>
            <a:off x="914400" y="40230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fr-FR" sz="2800" b="1" cap="small" dirty="0">
                <a:solidFill>
                  <a:srgbClr val="000090"/>
                </a:solidFill>
                <a:latin typeface="Times New Roman"/>
                <a:cs typeface="Times New Roman"/>
              </a:rPr>
              <a:t>Principales fonctions de la symbiose </a:t>
            </a:r>
            <a:r>
              <a:rPr lang="fr-FR" sz="2800" b="1" cap="small" dirty="0" err="1">
                <a:solidFill>
                  <a:srgbClr val="000090"/>
                </a:solidFill>
                <a:latin typeface="Times New Roman"/>
                <a:cs typeface="Times New Roman"/>
              </a:rPr>
              <a:t>mycorhizienne</a:t>
            </a:r>
            <a:endParaRPr lang="fr-FR" sz="2800" b="1" cap="small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990166"/>
              </p:ext>
            </p:extLst>
          </p:nvPr>
        </p:nvGraphicFramePr>
        <p:xfrm>
          <a:off x="1063032" y="1577729"/>
          <a:ext cx="7624954" cy="43891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209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Fonctions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Services rendus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323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Modification de l’architecture racinaire et formation</a:t>
                      </a:r>
                      <a:r>
                        <a:rPr lang="fr-FR" baseline="0" dirty="0">
                          <a:latin typeface="Times New Roman"/>
                          <a:cs typeface="Times New Roman"/>
                        </a:rPr>
                        <a:t> d’un réseau mycélien dans le sol</a:t>
                      </a:r>
                      <a:endParaRPr lang="fr-FR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Augmentation de l’agrégation du sol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323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Amélioration</a:t>
                      </a:r>
                      <a:r>
                        <a:rPr lang="fr-FR" baseline="0" dirty="0">
                          <a:latin typeface="Times New Roman"/>
                          <a:cs typeface="Times New Roman"/>
                        </a:rPr>
                        <a:t> de la nutrition minérale de la plante (P, N)</a:t>
                      </a:r>
                      <a:endParaRPr lang="fr-FR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Times New Roman"/>
                          <a:cs typeface="Times New Roman"/>
                        </a:rPr>
                        <a:t>Amélioration</a:t>
                      </a:r>
                      <a:r>
                        <a:rPr lang="fr-FR" baseline="0" dirty="0">
                          <a:latin typeface="Times New Roman"/>
                          <a:cs typeface="Times New Roman"/>
                        </a:rPr>
                        <a:t> de la croissance de la plante </a:t>
                      </a:r>
                      <a:r>
                        <a:rPr lang="fr-FR" dirty="0">
                          <a:latin typeface="Times New Roman"/>
                          <a:cs typeface="Times New Roman"/>
                        </a:rPr>
                        <a:t>et diminution de l’apport d’engrais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26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Sécrétion de « </a:t>
                      </a:r>
                      <a:r>
                        <a:rPr lang="fr-FR" dirty="0" err="1">
                          <a:latin typeface="Times New Roman"/>
                          <a:cs typeface="Times New Roman"/>
                        </a:rPr>
                        <a:t>glomaline</a:t>
                      </a:r>
                      <a:r>
                        <a:rPr lang="fr-FR" dirty="0">
                          <a:latin typeface="Times New Roman"/>
                          <a:cs typeface="Times New Roman"/>
                        </a:rPr>
                        <a:t> » dans le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Amélioration de la stabilité du sol et de sa capacité de rétention en eau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323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Protection contre les agents </a:t>
                      </a:r>
                      <a:r>
                        <a:rPr lang="fr-FR" dirty="0" err="1">
                          <a:latin typeface="Times New Roman"/>
                          <a:cs typeface="Times New Roman"/>
                        </a:rPr>
                        <a:t>phytopathogènes</a:t>
                      </a:r>
                      <a:endParaRPr lang="fr-FR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Amélioration de la tolérance de la plante aux stress biotiques et diminution de l’apport de pesticides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26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Modification du métabolisme de la plante hôte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/>
                          <a:cs typeface="Times New Roman"/>
                        </a:rPr>
                        <a:t>Amélioration de la qualité du produit obtenu (Ex: plantes médicinales)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63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0"/>
          <p:cNvSpPr txBox="1">
            <a:spLocks noChangeArrowheads="1"/>
          </p:cNvSpPr>
          <p:nvPr/>
        </p:nvSpPr>
        <p:spPr bwMode="auto">
          <a:xfrm>
            <a:off x="4140201" y="1762589"/>
            <a:ext cx="47244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latin typeface="Times New Roman" charset="0"/>
                <a:cs typeface="Times New Roman" charset="0"/>
              </a:rPr>
              <a:t>Gestion du Potentiel </a:t>
            </a:r>
            <a:r>
              <a:rPr lang="fr-FR" sz="1800" b="1" dirty="0" err="1">
                <a:latin typeface="Times New Roman" charset="0"/>
                <a:cs typeface="Times New Roman" charset="0"/>
              </a:rPr>
              <a:t>Mycorhizogène</a:t>
            </a:r>
            <a:endParaRPr lang="fr-FR" sz="1800" b="1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fr-FR" sz="1000" b="1" dirty="0">
              <a:latin typeface="Times New Roman" charset="0"/>
              <a:cs typeface="Times New Roman" charset="0"/>
            </a:endParaRPr>
          </a:p>
          <a:p>
            <a:pPr marL="285750" lvl="1" indent="-285750" eaLnBrk="1" hangingPunct="1">
              <a:buFont typeface="Wingdings" charset="2"/>
              <a:buChar char="ü"/>
            </a:pPr>
            <a:r>
              <a:rPr lang="fr-FR" sz="1400" b="1" dirty="0">
                <a:latin typeface="Times New Roman" charset="0"/>
                <a:cs typeface="Times New Roman" charset="0"/>
              </a:rPr>
              <a:t>Plantes de couvertures</a:t>
            </a:r>
          </a:p>
          <a:p>
            <a:pPr marL="285750" lvl="1" indent="-285750" eaLnBrk="1" hangingPunct="1">
              <a:buFont typeface="Wingdings" charset="2"/>
              <a:buChar char="ü"/>
            </a:pPr>
            <a:r>
              <a:rPr lang="fr-FR" sz="1400" b="1" dirty="0">
                <a:latin typeface="Times New Roman" charset="0"/>
                <a:cs typeface="Times New Roman" charset="0"/>
              </a:rPr>
              <a:t>Arbres (Systèmes </a:t>
            </a:r>
            <a:r>
              <a:rPr lang="fr-FR" sz="1400" b="1" dirty="0" err="1">
                <a:latin typeface="Times New Roman" charset="0"/>
                <a:cs typeface="Times New Roman" charset="0"/>
              </a:rPr>
              <a:t>agroforestiers</a:t>
            </a:r>
            <a:r>
              <a:rPr lang="fr-FR" sz="1400" b="1" dirty="0">
                <a:latin typeface="Times New Roman" charset="0"/>
                <a:cs typeface="Times New Roman" charset="0"/>
              </a:rPr>
              <a:t>)</a:t>
            </a:r>
          </a:p>
          <a:p>
            <a:pPr marL="285750" lvl="1" indent="-285750" eaLnBrk="1" hangingPunct="1">
              <a:buFont typeface="Wingdings" charset="2"/>
              <a:buChar char="ü"/>
            </a:pPr>
            <a:r>
              <a:rPr lang="fr-FR" sz="14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Plantes « nurses » (Ex: Plantes aromatiques)</a:t>
            </a:r>
          </a:p>
          <a:p>
            <a:pPr marL="285750" lvl="1" indent="-285750" eaLnBrk="1" hangingPunct="1">
              <a:buFont typeface="Wingdings" charset="2"/>
              <a:buChar char="ü"/>
            </a:pPr>
            <a:endParaRPr lang="fr-FR" sz="1400" b="1" dirty="0">
              <a:latin typeface="Times New Roman" charset="0"/>
              <a:cs typeface="Times New Roman" charset="0"/>
            </a:endParaRPr>
          </a:p>
          <a:p>
            <a:pPr marL="285750" lvl="1" indent="-285750" eaLnBrk="1" hangingPunct="1">
              <a:buFont typeface="Wingdings" charset="2"/>
              <a:buChar char="ü"/>
            </a:pPr>
            <a:r>
              <a:rPr lang="fr-FR" sz="1400" b="1" dirty="0">
                <a:latin typeface="Times New Roman" charset="0"/>
                <a:cs typeface="Times New Roman" charset="0"/>
              </a:rPr>
              <a:t>Biocatalyseurs de la symbiose </a:t>
            </a:r>
            <a:r>
              <a:rPr lang="fr-FR" sz="1400" b="1" dirty="0" err="1">
                <a:latin typeface="Times New Roman" charset="0"/>
                <a:cs typeface="Times New Roman" charset="0"/>
              </a:rPr>
              <a:t>mycorhizienne</a:t>
            </a:r>
            <a:endParaRPr lang="fr-FR" sz="1400" b="1" dirty="0">
              <a:latin typeface="Times New Roman" charset="0"/>
              <a:cs typeface="Times New Roman" charset="0"/>
            </a:endParaRPr>
          </a:p>
          <a:p>
            <a:pPr marL="971550" lvl="2" indent="-285750" eaLnBrk="1" hangingPunct="1">
              <a:buFont typeface="Wingdings" charset="2"/>
              <a:buChar char="ü"/>
            </a:pPr>
            <a:r>
              <a:rPr lang="fr-FR" sz="1200" b="1" dirty="0">
                <a:latin typeface="Times New Roman" charset="0"/>
                <a:cs typeface="Times New Roman" charset="0"/>
              </a:rPr>
              <a:t>Intrants inorganiques</a:t>
            </a:r>
          </a:p>
          <a:p>
            <a:pPr marL="971550" lvl="2" indent="-285750" eaLnBrk="1" hangingPunct="1">
              <a:buFont typeface="Wingdings" charset="2"/>
              <a:buChar char="ü"/>
            </a:pPr>
            <a:r>
              <a:rPr lang="fr-FR" sz="1200" b="1" dirty="0">
                <a:latin typeface="Times New Roman" charset="0"/>
                <a:cs typeface="Times New Roman" charset="0"/>
              </a:rPr>
              <a:t>Intrants organiques</a:t>
            </a:r>
          </a:p>
          <a:p>
            <a:pPr marL="971550" lvl="2" indent="-285750" eaLnBrk="1" hangingPunct="1">
              <a:buFont typeface="Wingdings" charset="2"/>
              <a:buChar char="ü"/>
            </a:pPr>
            <a:r>
              <a:rPr lang="fr-FR" sz="12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Microorganismes auxiliaires</a:t>
            </a:r>
          </a:p>
          <a:p>
            <a:pPr eaLnBrk="1" hangingPunct="1"/>
            <a:endParaRPr lang="fr-FR" sz="1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0574" y="313522"/>
            <a:ext cx="4911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cap="all" dirty="0">
                <a:ln w="9000" cmpd="sng">
                  <a:noFill/>
                  <a:prstDash val="solid"/>
                </a:ln>
                <a:solidFill>
                  <a:srgbClr val="000090"/>
                </a:solidFill>
                <a:latin typeface="Times New Roman"/>
                <a:cs typeface="Times New Roman"/>
              </a:rPr>
              <a:t>RAISONNER LA GESTION DE LA SYMBIOSE MYCORHIZIENNE EN FONCTION DES CARACTÉRISTIQUES DU MILIEU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5786438" y="810528"/>
            <a:ext cx="1928812" cy="40005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fr-FR" sz="20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STRATEGIES</a:t>
            </a:r>
          </a:p>
        </p:txBody>
      </p:sp>
      <p:sp>
        <p:nvSpPr>
          <p:cNvPr id="44" name="Flèche vers la gauche 39"/>
          <p:cNvSpPr>
            <a:spLocks noChangeArrowheads="1"/>
          </p:cNvSpPr>
          <p:nvPr/>
        </p:nvSpPr>
        <p:spPr bwMode="auto">
          <a:xfrm>
            <a:off x="3839661" y="4071642"/>
            <a:ext cx="4572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6" name="Accolade ouvrante 45"/>
          <p:cNvSpPr/>
          <p:nvPr/>
        </p:nvSpPr>
        <p:spPr>
          <a:xfrm>
            <a:off x="7834481" y="2234918"/>
            <a:ext cx="315913" cy="161286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82" name="ZoneTexte 47"/>
          <p:cNvSpPr txBox="1">
            <a:spLocks noChangeArrowheads="1"/>
          </p:cNvSpPr>
          <p:nvPr/>
        </p:nvSpPr>
        <p:spPr bwMode="auto">
          <a:xfrm>
            <a:off x="8001000" y="2696582"/>
            <a:ext cx="100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i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ApprocheHolistique</a:t>
            </a:r>
            <a:endParaRPr lang="fr-FR" sz="1400" b="1" i="1" dirty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165101" y="2234917"/>
            <a:ext cx="3535444" cy="3980297"/>
            <a:chOff x="165101" y="1562438"/>
            <a:chExt cx="3535444" cy="3980297"/>
          </a:xfrm>
        </p:grpSpPr>
        <p:grpSp>
          <p:nvGrpSpPr>
            <p:cNvPr id="2" name="Grouper 1"/>
            <p:cNvGrpSpPr>
              <a:grpSpLocks noChangeAspect="1"/>
            </p:cNvGrpSpPr>
            <p:nvPr/>
          </p:nvGrpSpPr>
          <p:grpSpPr>
            <a:xfrm>
              <a:off x="2696136" y="1562438"/>
              <a:ext cx="1004409" cy="3923994"/>
              <a:chOff x="3116939" y="1628775"/>
              <a:chExt cx="1162961" cy="4543425"/>
            </a:xfrm>
          </p:grpSpPr>
          <p:grpSp>
            <p:nvGrpSpPr>
              <p:cNvPr id="28678" name="Grouper 2"/>
              <p:cNvGrpSpPr>
                <a:grpSpLocks/>
              </p:cNvGrpSpPr>
              <p:nvPr/>
            </p:nvGrpSpPr>
            <p:grpSpPr bwMode="auto">
              <a:xfrm>
                <a:off x="3116939" y="1628775"/>
                <a:ext cx="1040048" cy="4543425"/>
                <a:chOff x="3751809" y="1628588"/>
                <a:chExt cx="1040331" cy="4543456"/>
              </a:xfrm>
            </p:grpSpPr>
            <p:sp>
              <p:nvSpPr>
                <p:cNvPr id="38" name="Triangle isocèle 37"/>
                <p:cNvSpPr/>
                <p:nvPr/>
              </p:nvSpPr>
              <p:spPr>
                <a:xfrm rot="10800000">
                  <a:off x="3785618" y="1671450"/>
                  <a:ext cx="1000132" cy="4500594"/>
                </a:xfrm>
                <a:prstGeom prst="triangle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694" name="ZoneTexte 39"/>
                <p:cNvSpPr txBox="1">
                  <a:spLocks noChangeArrowheads="1"/>
                </p:cNvSpPr>
                <p:nvPr/>
              </p:nvSpPr>
              <p:spPr bwMode="auto">
                <a:xfrm>
                  <a:off x="3751809" y="1628588"/>
                  <a:ext cx="1040331" cy="534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fr-FR" sz="1200" dirty="0">
                      <a:latin typeface="Times New Roman"/>
                      <a:cs typeface="Times New Roman"/>
                    </a:rPr>
                    <a:t>Abondance</a:t>
                  </a:r>
                </a:p>
                <a:p>
                  <a:pPr algn="ctr" eaLnBrk="1" hangingPunct="1"/>
                  <a:r>
                    <a:rPr lang="fr-FR" sz="1200" dirty="0">
                      <a:latin typeface="Times New Roman"/>
                      <a:cs typeface="Times New Roman"/>
                    </a:rPr>
                    <a:t>Diversité</a:t>
                  </a:r>
                </a:p>
              </p:txBody>
            </p:sp>
            <p:sp>
              <p:nvSpPr>
                <p:cNvPr id="28695" name="ZoneTexte 4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023597" y="3320962"/>
                  <a:ext cx="2473403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fr-FR" sz="1400" b="1" dirty="0">
                      <a:latin typeface="Times New Roman" charset="0"/>
                      <a:cs typeface="Times New Roman" charset="0"/>
                    </a:rPr>
                    <a:t>Potentiel </a:t>
                  </a:r>
                  <a:r>
                    <a:rPr lang="fr-FR" sz="1400" b="1" dirty="0" err="1">
                      <a:latin typeface="Times New Roman" charset="0"/>
                      <a:cs typeface="Times New Roman" charset="0"/>
                    </a:rPr>
                    <a:t>mycorhizien</a:t>
                  </a:r>
                  <a:r>
                    <a:rPr lang="fr-FR" sz="1400" b="1" dirty="0">
                      <a:latin typeface="Times New Roman" charset="0"/>
                      <a:cs typeface="Times New Roman" charset="0"/>
                    </a:rPr>
                    <a:t> des sols</a:t>
                  </a:r>
                </a:p>
              </p:txBody>
            </p:sp>
          </p:grpSp>
          <p:grpSp>
            <p:nvGrpSpPr>
              <p:cNvPr id="28679" name="Grouper 3"/>
              <p:cNvGrpSpPr>
                <a:grpSpLocks/>
              </p:cNvGrpSpPr>
              <p:nvPr/>
            </p:nvGrpSpPr>
            <p:grpSpPr bwMode="auto">
              <a:xfrm>
                <a:off x="4278313" y="1628775"/>
                <a:ext cx="1587" cy="4429125"/>
                <a:chOff x="5039749" y="1628588"/>
                <a:chExt cx="1589" cy="4429125"/>
              </a:xfrm>
            </p:grpSpPr>
            <p:cxnSp>
              <p:nvCxnSpPr>
                <p:cNvPr id="41" name="Connecteur droit 40"/>
                <p:cNvCxnSpPr/>
                <p:nvPr/>
              </p:nvCxnSpPr>
              <p:spPr>
                <a:xfrm rot="5400000">
                  <a:off x="4146781" y="2521556"/>
                  <a:ext cx="1787525" cy="1589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 rot="5400000">
                  <a:off x="4147575" y="5163950"/>
                  <a:ext cx="1785937" cy="1589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 rot="5400000">
                  <a:off x="4540481" y="3842356"/>
                  <a:ext cx="1000125" cy="1589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683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1" y="1582741"/>
              <a:ext cx="2643681" cy="395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4140201" y="5141772"/>
            <a:ext cx="268535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b="1" dirty="0">
                <a:latin typeface="Times New Roman" charset="0"/>
                <a:cs typeface="Times New Roman" charset="0"/>
              </a:rPr>
              <a:t>Inoculation en masse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fr-FR" sz="1800" b="1" dirty="0">
              <a:latin typeface="Times New Roman" charset="0"/>
              <a:cs typeface="Times New Roman" charset="0"/>
            </a:endParaRPr>
          </a:p>
          <a:p>
            <a:pPr marL="615950" indent="-285750" algn="ctr" eaLnBrk="1" hangingPunct="1">
              <a:buFont typeface="Wingdings" charset="2"/>
              <a:buChar char="v"/>
              <a:defRPr/>
            </a:pPr>
            <a:r>
              <a:rPr lang="fr-FR" sz="1400" b="1" dirty="0" err="1">
                <a:latin typeface="Times New Roman" charset="0"/>
                <a:cs typeface="Times New Roman" charset="0"/>
              </a:rPr>
              <a:t>Mycorhization</a:t>
            </a:r>
            <a:r>
              <a:rPr lang="fr-FR" sz="1400" b="1" dirty="0">
                <a:latin typeface="Times New Roman" charset="0"/>
                <a:cs typeface="Times New Roman" charset="0"/>
              </a:rPr>
              <a:t> </a:t>
            </a:r>
            <a:r>
              <a:rPr lang="fr-FR" sz="1400" b="1" dirty="0" err="1">
                <a:latin typeface="Times New Roman" charset="0"/>
                <a:cs typeface="Times New Roman" charset="0"/>
              </a:rPr>
              <a:t>controlée</a:t>
            </a:r>
            <a:r>
              <a:rPr lang="fr-FR" sz="1400" dirty="0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8685" name="Text Box 51"/>
          <p:cNvSpPr txBox="1">
            <a:spLocks noChangeArrowheads="1"/>
          </p:cNvSpPr>
          <p:nvPr/>
        </p:nvSpPr>
        <p:spPr bwMode="auto">
          <a:xfrm>
            <a:off x="4419600" y="4044274"/>
            <a:ext cx="194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Seuil de résilience</a:t>
            </a:r>
            <a:r>
              <a:rPr lang="fr-FR" sz="18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8686" name="ZoneTexte 54"/>
          <p:cNvSpPr txBox="1">
            <a:spLocks noChangeArrowheads="1"/>
          </p:cNvSpPr>
          <p:nvPr/>
        </p:nvSpPr>
        <p:spPr bwMode="auto">
          <a:xfrm>
            <a:off x="7411954" y="5178720"/>
            <a:ext cx="1290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i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Approche </a:t>
            </a:r>
            <a:r>
              <a:rPr lang="fr-FR" sz="1400" b="1" i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Réductioniste</a:t>
            </a:r>
            <a:endParaRPr lang="fr-FR" sz="1400" b="1" i="1" dirty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6" name="Accolade ouvrante 55"/>
          <p:cNvSpPr/>
          <p:nvPr/>
        </p:nvSpPr>
        <p:spPr>
          <a:xfrm>
            <a:off x="7234154" y="5178720"/>
            <a:ext cx="315913" cy="647700"/>
          </a:xfrm>
          <a:prstGeom prst="leftBrace">
            <a:avLst/>
          </a:prstGeom>
          <a:noFill/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" name="Picture 5" descr="Bandeau LSTM A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3973" b="18349"/>
          <a:stretch>
            <a:fillRect/>
          </a:stretch>
        </p:blipFill>
        <p:spPr bwMode="auto">
          <a:xfrm>
            <a:off x="6928102" y="6215214"/>
            <a:ext cx="1936499" cy="359997"/>
          </a:xfrm>
          <a:prstGeom prst="rect">
            <a:avLst/>
          </a:prstGeom>
          <a:solidFill>
            <a:srgbClr val="D5D5D5"/>
          </a:solidFill>
          <a:ln w="12700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7CCB1C-680E-1244-9669-AFB641C902B7}"/>
              </a:ext>
            </a:extLst>
          </p:cNvPr>
          <p:cNvSpPr/>
          <p:nvPr/>
        </p:nvSpPr>
        <p:spPr>
          <a:xfrm>
            <a:off x="4001984" y="1513851"/>
            <a:ext cx="5003904" cy="253042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432</Words>
  <Application>Microsoft Macintosh PowerPoint</Application>
  <PresentationFormat>Affichage à l'écran (4:3)</PresentationFormat>
  <Paragraphs>85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Thème Office</vt:lpstr>
      <vt:lpstr>Constat </vt:lpstr>
      <vt:lpstr>Présentation PowerPoint</vt:lpstr>
      <vt:lpstr>Présentation PowerPoint</vt:lpstr>
      <vt:lpstr>Principales fonctions de la symbiose mycorhizienne</vt:lpstr>
      <vt:lpstr>Présentation PowerPoint</vt:lpstr>
    </vt:vector>
  </TitlesOfParts>
  <Company>IRD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Valorisation de la symbiose mycorhizienne en agroécologie</dc:title>
  <dc:creator>Robin Duponnois</dc:creator>
  <cp:lastModifiedBy>Microsoft Office User</cp:lastModifiedBy>
  <cp:revision>231</cp:revision>
  <dcterms:created xsi:type="dcterms:W3CDTF">2015-11-15T11:41:39Z</dcterms:created>
  <dcterms:modified xsi:type="dcterms:W3CDTF">2019-03-25T07:15:06Z</dcterms:modified>
</cp:coreProperties>
</file>